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00" r:id="rId3"/>
    <p:sldId id="293" r:id="rId4"/>
    <p:sldId id="299" r:id="rId5"/>
    <p:sldId id="311" r:id="rId6"/>
    <p:sldId id="331" r:id="rId7"/>
    <p:sldId id="301" r:id="rId8"/>
    <p:sldId id="304" r:id="rId9"/>
    <p:sldId id="305" r:id="rId10"/>
    <p:sldId id="309" r:id="rId11"/>
    <p:sldId id="310" r:id="rId12"/>
    <p:sldId id="306" r:id="rId13"/>
    <p:sldId id="302" r:id="rId14"/>
    <p:sldId id="307" r:id="rId15"/>
    <p:sldId id="308" r:id="rId16"/>
    <p:sldId id="313" r:id="rId17"/>
    <p:sldId id="314" r:id="rId18"/>
    <p:sldId id="316" r:id="rId19"/>
    <p:sldId id="318" r:id="rId20"/>
    <p:sldId id="319" r:id="rId21"/>
    <p:sldId id="317" r:id="rId22"/>
    <p:sldId id="320" r:id="rId23"/>
    <p:sldId id="312" r:id="rId24"/>
    <p:sldId id="321" r:id="rId25"/>
    <p:sldId id="325" r:id="rId26"/>
    <p:sldId id="322" r:id="rId27"/>
    <p:sldId id="323" r:id="rId28"/>
    <p:sldId id="324" r:id="rId29"/>
    <p:sldId id="315" r:id="rId30"/>
    <p:sldId id="326" r:id="rId31"/>
    <p:sldId id="327" r:id="rId32"/>
    <p:sldId id="328" r:id="rId33"/>
    <p:sldId id="329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pos="5504">
          <p15:clr>
            <a:srgbClr val="A4A3A4"/>
          </p15:clr>
        </p15:guide>
        <p15:guide id="4" pos="2880">
          <p15:clr>
            <a:srgbClr val="A4A3A4"/>
          </p15:clr>
        </p15:guide>
        <p15:guide id="5" pos="10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6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90" d="100"/>
          <a:sy n="90" d="100"/>
        </p:scale>
        <p:origin x="816" y="84"/>
      </p:cViewPr>
      <p:guideLst>
        <p:guide orient="horz" pos="257"/>
        <p:guide orient="horz" pos="1620"/>
        <p:guide pos="5504"/>
        <p:guide pos="2880"/>
        <p:guide pos="10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9DEEC-DE7E-CD44-AF7C-218B86874FF2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FB765-8FD2-684F-9F48-543BB2C459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7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89BAF-6959-3046-B943-FEE51985CEF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760D-F85B-C647-ABC5-35EE68EC7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56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56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06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08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79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36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15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46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882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57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1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5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22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42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88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43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23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623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32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59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21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559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834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88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30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13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1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85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71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868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9760D-F85B-C647-ABC5-35EE68EC79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8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9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5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3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9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8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5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0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B1AD0-CEE0-234F-8740-2B05DEBC4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4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CED60-378B-9D4F-A5CD-C3E0ED5FA883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93403" y="20597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D62B2"/>
                </a:solidFill>
              </a:defRPr>
            </a:lvl1pPr>
          </a:lstStyle>
          <a:p>
            <a:fld id="{897B1AD0-CEE0-234F-8740-2B05DEBC40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53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5" t="20120"/>
          <a:stretch/>
        </p:blipFill>
        <p:spPr>
          <a:xfrm>
            <a:off x="0" y="0"/>
            <a:ext cx="5416434" cy="4108626"/>
          </a:xfrm>
          <a:prstGeom prst="rect">
            <a:avLst/>
          </a:prstGeom>
        </p:spPr>
      </p:pic>
      <p:pic>
        <p:nvPicPr>
          <p:cNvPr id="2" name="Picture 1" descr="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3634"/>
            <a:ext cx="9144000" cy="290036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956930" y="3069384"/>
            <a:ext cx="7371102" cy="946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600" b="1" spc="300" dirty="0">
                <a:solidFill>
                  <a:schemeClr val="bg1"/>
                </a:solidFill>
                <a:latin typeface="Trebuchet MS"/>
                <a:cs typeface="Trebuchet MS"/>
              </a:rPr>
              <a:t>КРОВОТЕЧЕНИЕ И КРОВОПОТЕРЯ</a:t>
            </a:r>
            <a:endParaRPr lang="en-US" sz="2600" b="1" spc="30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35C8B9-FDB1-40BF-9802-FAFB38941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9070" y="201414"/>
            <a:ext cx="3791561" cy="26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36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10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/>
              <a:t>Клиническая картина кровотечений</a:t>
            </a:r>
            <a:endParaRPr lang="ru-RU" sz="33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D8EE47-CDB2-4B03-AABC-4A3EE3C5F3E9}"/>
              </a:ext>
            </a:extLst>
          </p:cNvPr>
          <p:cNvSpPr/>
          <p:nvPr/>
        </p:nvSpPr>
        <p:spPr>
          <a:xfrm>
            <a:off x="315171" y="1028775"/>
            <a:ext cx="627893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/>
              <a:t>Артериальное</a:t>
            </a:r>
            <a:r>
              <a:rPr lang="ru-RU" dirty="0"/>
              <a:t> кровотечение – алый цвет крови и пульсирующая струя вытекания из определенной точки. При отсутствии анастомозов кровь выходит только из центрального конца артерии, а при наличии их вытекает из обоих концов. </a:t>
            </a:r>
          </a:p>
          <a:p>
            <a:pPr algn="just"/>
            <a:endParaRPr lang="ru-RU" sz="800" dirty="0"/>
          </a:p>
          <a:p>
            <a:pPr algn="just"/>
            <a:endParaRPr lang="ru-RU" sz="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C406FE-1719-43EB-BFB7-55FD06FE8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809" y="1052551"/>
            <a:ext cx="1776819" cy="303839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DFE53B9-7725-4A3C-8CC3-6F0D69BDCF42}"/>
              </a:ext>
            </a:extLst>
          </p:cNvPr>
          <p:cNvSpPr/>
          <p:nvPr/>
        </p:nvSpPr>
        <p:spPr>
          <a:xfrm>
            <a:off x="3115113" y="2440828"/>
            <a:ext cx="33502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u="sng" dirty="0">
                <a:solidFill>
                  <a:prstClr val="black"/>
                </a:solidFill>
              </a:rPr>
              <a:t>Венозное</a:t>
            </a:r>
            <a:r>
              <a:rPr lang="ru-RU" dirty="0">
                <a:solidFill>
                  <a:prstClr val="black"/>
                </a:solidFill>
              </a:rPr>
              <a:t> кровотечение – темный цвет крови и непрерывная струя вытекания из определенной точки.  Часто наблюдается самостоятельная остановка кровотечения.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C73BCF5-F657-4F4C-AA20-6079CB994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6" r="9836"/>
          <a:stretch/>
        </p:blipFill>
        <p:spPr>
          <a:xfrm>
            <a:off x="315171" y="2662854"/>
            <a:ext cx="2671163" cy="16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6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11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/>
              <a:t>Клиническая картина кровотечений</a:t>
            </a:r>
            <a:endParaRPr lang="ru-RU" sz="33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D8EE47-CDB2-4B03-AABC-4A3EE3C5F3E9}"/>
              </a:ext>
            </a:extLst>
          </p:cNvPr>
          <p:cNvSpPr/>
          <p:nvPr/>
        </p:nvSpPr>
        <p:spPr>
          <a:xfrm>
            <a:off x="315172" y="883390"/>
            <a:ext cx="57312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/>
              <a:t>Капиллярное</a:t>
            </a:r>
            <a:r>
              <a:rPr lang="ru-RU" dirty="0"/>
              <a:t> кровотечение – смешанный  красный цвет крови, отдельных кровоточащих сосудов не видно. Кровь собирается на поверхности раны каплями. </a:t>
            </a:r>
          </a:p>
          <a:p>
            <a:pPr algn="just"/>
            <a:r>
              <a:rPr lang="ru-RU" dirty="0"/>
              <a:t>Обычно останавливается самопроизвольно за счет особых клеток - перицитов, способных сокращаться.  </a:t>
            </a:r>
          </a:p>
          <a:p>
            <a:pPr algn="just"/>
            <a:endParaRPr lang="ru-RU" sz="800" dirty="0"/>
          </a:p>
          <a:p>
            <a:pPr algn="just"/>
            <a:r>
              <a:rPr lang="ru-RU" b="1" u="sng" dirty="0"/>
              <a:t>Паренхиматозное</a:t>
            </a:r>
            <a:r>
              <a:rPr lang="ru-RU" dirty="0"/>
              <a:t> кровотечение – наблюдается при ранениях паренхиматозных органов, губчатого вещества костей и пещеристой ткани. При этом кровоточит вся раневая поверхность, сосуды не сокращаются, не уходят в глубину ткани и не сдавливаются самой тканью. Кровотечение обильное и опасное для жизни пациента.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DDED25-6414-4BFB-A776-56E8853E5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452" y="1060581"/>
            <a:ext cx="2593953" cy="13211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57E45A-8E67-47E4-A6B5-C8C814EF1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781" y="2506222"/>
            <a:ext cx="2405881" cy="17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78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12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Внутренние кровотечения. </a:t>
            </a:r>
            <a:r>
              <a:rPr lang="ru-RU" sz="3200" dirty="0" err="1"/>
              <a:t>Гемоперитонеум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87F85A-DDF9-41A5-9D9E-50B28049A995}"/>
              </a:ext>
            </a:extLst>
          </p:cNvPr>
          <p:cNvSpPr/>
          <p:nvPr/>
        </p:nvSpPr>
        <p:spPr>
          <a:xfrm>
            <a:off x="329817" y="1027302"/>
            <a:ext cx="4572000" cy="34317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900" b="1" u="sng" dirty="0"/>
              <a:t>Клиническая картина: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общие симптомы кровопотери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напряженность мышц живота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увеличение живота в объеме</a:t>
            </a:r>
          </a:p>
          <a:p>
            <a:endParaRPr lang="ru-RU" sz="800" dirty="0"/>
          </a:p>
          <a:p>
            <a:r>
              <a:rPr lang="ru-RU" sz="1900" b="1" u="sng" dirty="0"/>
              <a:t>Методы диагностики: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УЗИ (свободная жидкость переменной </a:t>
            </a:r>
            <a:r>
              <a:rPr lang="ru-RU" sz="1900" dirty="0" err="1"/>
              <a:t>эхогенности</a:t>
            </a:r>
            <a:r>
              <a:rPr lang="ru-RU" sz="1900" dirty="0"/>
              <a:t> в полости)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рентгенография (картина мутного стекла)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лапароскопия  (кровь в полости)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лапароцентез (кровь в игле/катетере)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2C2032-2099-4D43-BDBB-6A93E9B80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539" y="1332956"/>
            <a:ext cx="3895682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70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13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Внутренние кровотечения. Гемоторакс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87F85A-DDF9-41A5-9D9E-50B28049A995}"/>
              </a:ext>
            </a:extLst>
          </p:cNvPr>
          <p:cNvSpPr/>
          <p:nvPr/>
        </p:nvSpPr>
        <p:spPr>
          <a:xfrm>
            <a:off x="329817" y="972258"/>
            <a:ext cx="4572000" cy="21390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900" b="1" u="sng" dirty="0"/>
              <a:t>Клиническая картина: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общие симптомы кровопотери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цианоз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одышка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тахикардия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тахипноэ</a:t>
            </a:r>
          </a:p>
          <a:p>
            <a:endParaRPr lang="ru-RU" sz="19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1E4C95-C584-47A6-8CAD-BC115AA99629}"/>
              </a:ext>
            </a:extLst>
          </p:cNvPr>
          <p:cNvSpPr/>
          <p:nvPr/>
        </p:nvSpPr>
        <p:spPr>
          <a:xfrm>
            <a:off x="3917540" y="1649250"/>
            <a:ext cx="4813003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u="sng" dirty="0"/>
              <a:t>Методы диагностики: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перкуссия грудной клетки – притупление перкуторного звука в зоне скопления крови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аускультация – ослабление дыхания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рентген – наличие свободной жидкости в плевральной полости и смещение легкого на стороне повреждения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 err="1"/>
              <a:t>торакоцентез</a:t>
            </a:r>
            <a:r>
              <a:rPr lang="ru-RU" sz="1900" dirty="0"/>
              <a:t> (7-е межреберье)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743D2E-C915-44C6-B5AE-F1B964A92C86}"/>
              </a:ext>
            </a:extLst>
          </p:cNvPr>
          <p:cNvSpPr/>
          <p:nvPr/>
        </p:nvSpPr>
        <p:spPr>
          <a:xfrm>
            <a:off x="5246027" y="112913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FC06A2-5D6D-467C-A5A7-21160B9EA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27" y="2811239"/>
            <a:ext cx="3075604" cy="172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2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14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Внутренние кровотечения. </a:t>
            </a:r>
            <a:r>
              <a:rPr lang="ru-RU" sz="3200" dirty="0" err="1"/>
              <a:t>Гемоперикард</a:t>
            </a:r>
            <a:endParaRPr lang="ru-RU" sz="32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87F85A-DDF9-41A5-9D9E-50B28049A995}"/>
              </a:ext>
            </a:extLst>
          </p:cNvPr>
          <p:cNvSpPr/>
          <p:nvPr/>
        </p:nvSpPr>
        <p:spPr>
          <a:xfrm>
            <a:off x="329817" y="972258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900" b="1" u="sng" dirty="0"/>
              <a:t>Клиническая картина: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резкое приглушение сердечных тонов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исчезновение сердечного толчка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набухание вен шеи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одышка, затрудненное дыхание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частый и малый пульс на периферических артериях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болезненность в области сердца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1E4C95-C584-47A6-8CAD-BC115AA99629}"/>
              </a:ext>
            </a:extLst>
          </p:cNvPr>
          <p:cNvSpPr/>
          <p:nvPr/>
        </p:nvSpPr>
        <p:spPr>
          <a:xfrm>
            <a:off x="4798826" y="957858"/>
            <a:ext cx="401535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u="sng" dirty="0"/>
              <a:t>Методы диагностики: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аускультация – резкое ослабление тонов сердца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УЗИ – наличие свободной жидкости в перикардиальной полости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Рентген – увеличение контуров сердца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 err="1"/>
              <a:t>Перикардиоцентез</a:t>
            </a:r>
            <a:r>
              <a:rPr lang="ru-RU" sz="1900" dirty="0"/>
              <a:t> – кровь в игле (4-6 межреберье)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743D2E-C915-44C6-B5AE-F1B964A92C86}"/>
              </a:ext>
            </a:extLst>
          </p:cNvPr>
          <p:cNvSpPr/>
          <p:nvPr/>
        </p:nvSpPr>
        <p:spPr>
          <a:xfrm>
            <a:off x="5246027" y="112913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D87C8E-7F9E-4813-A033-721526C63188}"/>
              </a:ext>
            </a:extLst>
          </p:cNvPr>
          <p:cNvSpPr txBox="1"/>
          <p:nvPr/>
        </p:nvSpPr>
        <p:spPr>
          <a:xfrm>
            <a:off x="809654" y="3534222"/>
            <a:ext cx="3762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Осложнение: тампонада сердца – острая сердечная недостаточность – смерть!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9BC2BC2-8B27-425A-A7C3-44EEFAD17237}"/>
              </a:ext>
            </a:extLst>
          </p:cNvPr>
          <p:cNvSpPr/>
          <p:nvPr/>
        </p:nvSpPr>
        <p:spPr>
          <a:xfrm>
            <a:off x="809654" y="3534222"/>
            <a:ext cx="3762345" cy="970461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19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15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Внутренние кровотечения. Гемартроз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87F85A-DDF9-41A5-9D9E-50B28049A995}"/>
              </a:ext>
            </a:extLst>
          </p:cNvPr>
          <p:cNvSpPr/>
          <p:nvPr/>
        </p:nvSpPr>
        <p:spPr>
          <a:xfrm>
            <a:off x="329817" y="972258"/>
            <a:ext cx="3419932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u="sng" dirty="0"/>
              <a:t>Клиническая картина: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хромота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болезненность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скованность движений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сглаженность контуров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увеличение объема сустава</a:t>
            </a:r>
          </a:p>
          <a:p>
            <a:endParaRPr lang="ru-RU" sz="19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1E4C95-C584-47A6-8CAD-BC115AA99629}"/>
              </a:ext>
            </a:extLst>
          </p:cNvPr>
          <p:cNvSpPr/>
          <p:nvPr/>
        </p:nvSpPr>
        <p:spPr>
          <a:xfrm>
            <a:off x="355779" y="2797566"/>
            <a:ext cx="444305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u="sng" dirty="0"/>
              <a:t>Методы диагностики: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/>
              <a:t>рентген – увеличение объема суставной полости, сглаживание контуров и рисунка сустава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900" dirty="0" err="1"/>
              <a:t>артроцентез</a:t>
            </a:r>
            <a:endParaRPr lang="ru-RU" sz="19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743D2E-C915-44C6-B5AE-F1B964A92C86}"/>
              </a:ext>
            </a:extLst>
          </p:cNvPr>
          <p:cNvSpPr/>
          <p:nvPr/>
        </p:nvSpPr>
        <p:spPr>
          <a:xfrm>
            <a:off x="5246027" y="112913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673DCE-1385-4470-84A2-2BCAF74C7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5" t="5529" r="5400" b="32197"/>
          <a:stretch/>
        </p:blipFill>
        <p:spPr>
          <a:xfrm>
            <a:off x="4571999" y="1127839"/>
            <a:ext cx="3984232" cy="25573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6A4A0A-B659-487E-A2BC-15487670C61E}"/>
              </a:ext>
            </a:extLst>
          </p:cNvPr>
          <p:cNvSpPr txBox="1"/>
          <p:nvPr/>
        </p:nvSpPr>
        <p:spPr>
          <a:xfrm>
            <a:off x="4489374" y="3797840"/>
            <a:ext cx="4066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Гемартроз коленного сустава (слева) по сравнению с нормальным суставом (справа). </a:t>
            </a:r>
          </a:p>
        </p:txBody>
      </p:sp>
    </p:spTree>
    <p:extLst>
      <p:ext uri="{BB962C8B-B14F-4D97-AF65-F5344CB8AC3E}">
        <p14:creationId xmlns:p14="http://schemas.microsoft.com/office/powerpoint/2010/main" val="117267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16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Остановка кровотечений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1C896F-5012-4A03-A618-C3BABE035F76}"/>
              </a:ext>
            </a:extLst>
          </p:cNvPr>
          <p:cNvSpPr/>
          <p:nvPr/>
        </p:nvSpPr>
        <p:spPr>
          <a:xfrm>
            <a:off x="329817" y="1094422"/>
            <a:ext cx="48234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/>
              <a:t>Самопроизвольная</a:t>
            </a:r>
            <a:r>
              <a:rPr lang="ru-RU" dirty="0"/>
              <a:t> остановка кровотечений - возможна при нарушении целостности небольших по калибру сосудов, когда скорость вытекания крови из сосуда очень мала.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A0FEA0-F1B1-4A3A-A446-3A821591CB7D}"/>
              </a:ext>
            </a:extLst>
          </p:cNvPr>
          <p:cNvSpPr/>
          <p:nvPr/>
        </p:nvSpPr>
        <p:spPr>
          <a:xfrm>
            <a:off x="3094075" y="309867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u="sng" dirty="0"/>
              <a:t>Искусственная</a:t>
            </a:r>
            <a:r>
              <a:rPr lang="ru-RU" dirty="0"/>
              <a:t> остановка кровотечений - когда кровотечение останавливается в результате вмешательства извне путем воздействия как на стенку сосуда, так и на кровь.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E36BDC-7D64-4875-8518-F3C8C4E12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78" y="2371339"/>
            <a:ext cx="2458306" cy="18379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3DF1B0-7475-4478-B45B-77A230243E2D}"/>
              </a:ext>
            </a:extLst>
          </p:cNvPr>
          <p:cNvSpPr txBox="1"/>
          <p:nvPr/>
        </p:nvSpPr>
        <p:spPr>
          <a:xfrm>
            <a:off x="329817" y="4258477"/>
            <a:ext cx="2600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Давящая повязка в месте кровотечения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AC630B-3359-4A9E-B4F3-977A11EF0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053" y="1147593"/>
            <a:ext cx="2826310" cy="17157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D3D0B3-EEFC-46FD-A4B2-C30490600F65}"/>
              </a:ext>
            </a:extLst>
          </p:cNvPr>
          <p:cNvSpPr txBox="1"/>
          <p:nvPr/>
        </p:nvSpPr>
        <p:spPr>
          <a:xfrm>
            <a:off x="5304053" y="2879183"/>
            <a:ext cx="298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Тампонада кровоточащей раны</a:t>
            </a:r>
          </a:p>
        </p:txBody>
      </p:sp>
    </p:spTree>
    <p:extLst>
      <p:ext uri="{BB962C8B-B14F-4D97-AF65-F5344CB8AC3E}">
        <p14:creationId xmlns:p14="http://schemas.microsoft.com/office/powerpoint/2010/main" val="82805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17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Искусственная остановка кровотечений</a:t>
            </a:r>
          </a:p>
        </p:txBody>
      </p:sp>
      <p:sp>
        <p:nvSpPr>
          <p:cNvPr id="16" name="Содержимое 2">
            <a:extLst>
              <a:ext uri="{FF2B5EF4-FFF2-40B4-BE49-F238E27FC236}">
                <a16:creationId xmlns:a16="http://schemas.microsoft.com/office/drawing/2014/main" id="{114F47FB-AAA0-4EA5-8C06-8E730C2B9210}"/>
              </a:ext>
            </a:extLst>
          </p:cNvPr>
          <p:cNvSpPr txBox="1">
            <a:spLocks/>
          </p:cNvSpPr>
          <p:nvPr/>
        </p:nvSpPr>
        <p:spPr>
          <a:xfrm>
            <a:off x="456322" y="2684694"/>
            <a:ext cx="3333876" cy="1866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u="sng" dirty="0">
                <a:solidFill>
                  <a:schemeClr val="tx1"/>
                </a:solidFill>
              </a:rPr>
              <a:t>Методы воздействия: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механический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физический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химический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биологический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F86EBE-A5C5-44BB-8C19-93F0548D8C0F}"/>
              </a:ext>
            </a:extLst>
          </p:cNvPr>
          <p:cNvSpPr/>
          <p:nvPr/>
        </p:nvSpPr>
        <p:spPr>
          <a:xfrm>
            <a:off x="355778" y="1034276"/>
            <a:ext cx="54425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В зависимости </a:t>
            </a:r>
            <a:r>
              <a:rPr lang="ru-RU" sz="2000" b="1" u="sng" dirty="0"/>
              <a:t>от времени прекращения кровотечения при действии внешнего фактора</a:t>
            </a:r>
            <a:r>
              <a:rPr lang="ru-RU" sz="2000" dirty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Временная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Окончательная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17E13A-BC48-4D86-8514-209BD8555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714" y="1178981"/>
            <a:ext cx="2207415" cy="3109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94116-1255-4F6D-947C-B60A24B36EC3}"/>
              </a:ext>
            </a:extLst>
          </p:cNvPr>
          <p:cNvSpPr txBox="1"/>
          <p:nvPr/>
        </p:nvSpPr>
        <p:spPr>
          <a:xfrm>
            <a:off x="4192008" y="3489035"/>
            <a:ext cx="1929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Временная механическая </a:t>
            </a:r>
            <a:r>
              <a:rPr lang="ru-RU" sz="1200" dirty="0" err="1"/>
              <a:t>интраоперационная</a:t>
            </a:r>
            <a:r>
              <a:rPr lang="ru-RU" sz="1200" dirty="0"/>
              <a:t> остановка кровотечения методом наложения гемостатических зажимов</a:t>
            </a:r>
          </a:p>
        </p:txBody>
      </p:sp>
    </p:spTree>
    <p:extLst>
      <p:ext uri="{BB962C8B-B14F-4D97-AF65-F5344CB8AC3E}">
        <p14:creationId xmlns:p14="http://schemas.microsoft.com/office/powerpoint/2010/main" val="4232184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18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Временная остановка кровотечений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B99D0C38-2E9D-42B7-98A9-313CAB340992}"/>
              </a:ext>
            </a:extLst>
          </p:cNvPr>
          <p:cNvSpPr txBox="1">
            <a:spLocks/>
          </p:cNvSpPr>
          <p:nvPr/>
        </p:nvSpPr>
        <p:spPr>
          <a:xfrm>
            <a:off x="323528" y="987574"/>
            <a:ext cx="5325905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u="sng" dirty="0">
                <a:solidFill>
                  <a:schemeClr val="tx1"/>
                </a:solidFill>
              </a:rPr>
              <a:t>Методы временной остановки кровотечения</a:t>
            </a:r>
            <a:r>
              <a:rPr lang="ru-RU" sz="2000" dirty="0">
                <a:solidFill>
                  <a:schemeClr val="tx1"/>
                </a:solidFill>
              </a:rPr>
              <a:t>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наложение жгута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наложение давящей повязки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максимальное сгибание конечности в суставе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тампонада раны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сдавление сосуда на протяжении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прижатие сосуда в ране пальцами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</a:rPr>
              <a:t>наложение зажимов на сосуд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C918BE-3034-41C9-8574-31FF4C9F2F29}"/>
              </a:ext>
            </a:extLst>
          </p:cNvPr>
          <p:cNvSpPr txBox="1"/>
          <p:nvPr/>
        </p:nvSpPr>
        <p:spPr>
          <a:xfrm>
            <a:off x="5685049" y="1438609"/>
            <a:ext cx="30525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Данные методы позволяют </a:t>
            </a:r>
            <a:r>
              <a:rPr lang="ru-RU" b="1" u="sng" dirty="0"/>
              <a:t>почти мгновенно остановить кровотечение</a:t>
            </a:r>
            <a:r>
              <a:rPr lang="ru-RU" dirty="0"/>
              <a:t>, предотвратить кровопотерю, доставить пострадавшего к врачу или подготовить материалы и инструменты для окончательной остановки кровотечения.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2ED9867-925B-4CDA-83F0-4283DF2D7B44}"/>
              </a:ext>
            </a:extLst>
          </p:cNvPr>
          <p:cNvSpPr/>
          <p:nvPr/>
        </p:nvSpPr>
        <p:spPr>
          <a:xfrm>
            <a:off x="5543107" y="1364584"/>
            <a:ext cx="3277365" cy="2733372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0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19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Окончательная остановка кровотечений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EB9396-74A0-4511-94C6-A7FADB6AA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905" y="1021451"/>
            <a:ext cx="3180316" cy="13441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96E455-4AE8-4F2D-8809-9DD177A563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44" b="4653"/>
          <a:stretch/>
        </p:blipFill>
        <p:spPr>
          <a:xfrm>
            <a:off x="5834197" y="2830458"/>
            <a:ext cx="1506444" cy="14471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F7799-CED7-4046-879C-E6F89A0CA779}"/>
              </a:ext>
            </a:extLst>
          </p:cNvPr>
          <p:cNvSpPr txBox="1"/>
          <p:nvPr/>
        </p:nvSpPr>
        <p:spPr>
          <a:xfrm>
            <a:off x="5550196" y="2571750"/>
            <a:ext cx="3238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Сосудистый шов </a:t>
            </a:r>
            <a:r>
              <a:rPr lang="ru-RU" sz="1400" dirty="0" err="1"/>
              <a:t>Карреля</a:t>
            </a:r>
            <a:endParaRPr lang="ru-RU" sz="14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BA7A4B-2126-40A6-B522-833DE51F582A}"/>
              </a:ext>
            </a:extLst>
          </p:cNvPr>
          <p:cNvSpPr/>
          <p:nvPr/>
        </p:nvSpPr>
        <p:spPr>
          <a:xfrm>
            <a:off x="329817" y="1422574"/>
            <a:ext cx="60591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dirty="0"/>
              <a:t>Механический метод: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перевязка сосуда лигатурой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наложение прошивной лигатуры на окружающие сосуд ткани (</a:t>
            </a:r>
            <a:r>
              <a:rPr lang="en-US" sz="2000" dirty="0" err="1"/>
              <a:t>en</a:t>
            </a:r>
            <a:r>
              <a:rPr lang="en-US" sz="2000" dirty="0"/>
              <a:t> masse)</a:t>
            </a:r>
            <a:endParaRPr lang="ru-RU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наложение сосудистого шва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протезирование сосуда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/>
              <a:t>тугая тампонада раны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 err="1"/>
              <a:t>торзирование</a:t>
            </a:r>
            <a:r>
              <a:rPr lang="ru-RU" sz="2000" dirty="0"/>
              <a:t> (закручивание) сосуда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62723A-53FB-4817-852A-D6140E97ABAB}"/>
              </a:ext>
            </a:extLst>
          </p:cNvPr>
          <p:cNvSpPr txBox="1"/>
          <p:nvPr/>
        </p:nvSpPr>
        <p:spPr>
          <a:xfrm>
            <a:off x="6943061" y="3563547"/>
            <a:ext cx="20839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Лигирование</a:t>
            </a:r>
            <a:r>
              <a:rPr lang="ru-RU" sz="1600" dirty="0"/>
              <a:t> сосуда</a:t>
            </a:r>
          </a:p>
        </p:txBody>
      </p:sp>
    </p:spTree>
    <p:extLst>
      <p:ext uri="{BB962C8B-B14F-4D97-AF65-F5344CB8AC3E}">
        <p14:creationId xmlns:p14="http://schemas.microsoft.com/office/powerpoint/2010/main" val="346727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План занятия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BAA39-138A-4999-BED1-3F2D9AC92D85}"/>
              </a:ext>
            </a:extLst>
          </p:cNvPr>
          <p:cNvSpPr txBox="1"/>
          <p:nvPr/>
        </p:nvSpPr>
        <p:spPr>
          <a:xfrm>
            <a:off x="414890" y="1110285"/>
            <a:ext cx="43664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/>
              <a:t>Понятие кровотечения и кровопотери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Классификация видов кровопотери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Клиническая картина острой кровопотери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Профилактика и контроль кровопотери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Классификация кровотечений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Клиническая картина кровотечений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Виды внутренних кровотечений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Способы остановки кровотечений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err="1"/>
              <a:t>Коагулопатические</a:t>
            </a:r>
            <a:r>
              <a:rPr lang="ru-RU" dirty="0"/>
              <a:t> кровотечения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/>
              <a:t>Переливание крови у животных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0464F5-207A-467E-96CB-CE8B7F5BB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507" y="1275310"/>
            <a:ext cx="3700130" cy="276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33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20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Окончательная остановка кровотечений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EF1637-E1B0-4579-BDA2-1D28507D5A8A}"/>
              </a:ext>
            </a:extLst>
          </p:cNvPr>
          <p:cNvSpPr/>
          <p:nvPr/>
        </p:nvSpPr>
        <p:spPr>
          <a:xfrm>
            <a:off x="406401" y="971836"/>
            <a:ext cx="619558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/>
              <a:t>Физический метод: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использование высокой и низкой температуры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использование тока ультравысокой частоты (электрокоагуляция)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плазменная (</a:t>
            </a:r>
            <a:r>
              <a:rPr lang="ru-RU" sz="2000" dirty="0" err="1"/>
              <a:t>аргоноплазменная</a:t>
            </a:r>
            <a:r>
              <a:rPr lang="ru-RU" sz="2000" dirty="0"/>
              <a:t>) коагуляция</a:t>
            </a:r>
          </a:p>
          <a:p>
            <a:endParaRPr lang="ru-RU" sz="1000" dirty="0"/>
          </a:p>
          <a:p>
            <a:r>
              <a:rPr lang="ru-RU" sz="2000" b="1" u="sng" dirty="0"/>
              <a:t>Химический метод: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Сосудосуживающие препараты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Средства, повышающие свертывание крови (напрямую или опосредованно)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Средства, воздействующие на ткани в области кровотечения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E4A9BD-4F84-40BD-9FE7-83DDB31D7E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2" r="20619"/>
          <a:stretch/>
        </p:blipFill>
        <p:spPr>
          <a:xfrm>
            <a:off x="7930528" y="3023893"/>
            <a:ext cx="857693" cy="14056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29D030-93F3-4B81-B05C-6EE4E769C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692" y="2618164"/>
            <a:ext cx="1016744" cy="18113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0B46B9-6B57-4605-8F0A-9FC06242F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611" y="1119723"/>
            <a:ext cx="2277449" cy="14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32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21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Химический метод остановки кровотечений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BCCF8E-CB90-4978-B4A4-F4613B464E28}"/>
              </a:ext>
            </a:extLst>
          </p:cNvPr>
          <p:cNvSpPr txBox="1"/>
          <p:nvPr/>
        </p:nvSpPr>
        <p:spPr>
          <a:xfrm>
            <a:off x="439479" y="979195"/>
            <a:ext cx="335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Химические </a:t>
            </a:r>
            <a:r>
              <a:rPr lang="ru-RU" b="1" u="sng" dirty="0" err="1"/>
              <a:t>гемостатики</a:t>
            </a:r>
            <a:r>
              <a:rPr lang="ru-RU" b="1" u="sng" dirty="0"/>
              <a:t> местного действия: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EF1B98-145A-40D2-BBDF-87835D2AA9EC}"/>
              </a:ext>
            </a:extLst>
          </p:cNvPr>
          <p:cNvSpPr/>
          <p:nvPr/>
        </p:nvSpPr>
        <p:spPr>
          <a:xfrm>
            <a:off x="329817" y="1561766"/>
            <a:ext cx="39391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Ихтиол (1%, обеспечивает хорошую свертываемость)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Желатин медицинский (продукт частичного гидролиза коллагена, только стерильный раствор подкожно)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Адреналин (сосудосуживающее действие, добавляется в анестетики для профилактики капиллярного кровотечения на слизистых)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Аминокапроновая кислота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Перманганат калия (коагулирует белок)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5AA25A5-C826-4DBC-858C-48ABDE18017D}"/>
              </a:ext>
            </a:extLst>
          </p:cNvPr>
          <p:cNvSpPr/>
          <p:nvPr/>
        </p:nvSpPr>
        <p:spPr>
          <a:xfrm>
            <a:off x="4373525" y="1766824"/>
            <a:ext cx="44146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Кальция хлорид (уменьшает проницаемость сосудов, увеличивает свертываемость)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Натрия хлорид (10% гипертонический)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Аминокапроновая кислота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Этамзилат</a:t>
            </a:r>
            <a:r>
              <a:rPr lang="ru-RU" sz="1600" dirty="0"/>
              <a:t> (</a:t>
            </a:r>
            <a:r>
              <a:rPr lang="ru-RU" sz="1600" dirty="0" err="1"/>
              <a:t>Дицинон</a:t>
            </a:r>
            <a:r>
              <a:rPr lang="ru-RU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Витамин К1, </a:t>
            </a:r>
            <a:r>
              <a:rPr lang="ru-RU" sz="1600" dirty="0" err="1"/>
              <a:t>фитоменадион</a:t>
            </a:r>
            <a:r>
              <a:rPr lang="ru-RU" sz="1600" dirty="0"/>
              <a:t> (</a:t>
            </a:r>
            <a:r>
              <a:rPr lang="ru-RU" sz="1600" dirty="0" err="1"/>
              <a:t>Конакион</a:t>
            </a:r>
            <a:r>
              <a:rPr lang="ru-RU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Викасол</a:t>
            </a:r>
            <a:endParaRPr lang="ru-RU" sz="16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0A55F57-7D05-428D-B8C8-23FCB8BCCEAC}"/>
              </a:ext>
            </a:extLst>
          </p:cNvPr>
          <p:cNvSpPr/>
          <p:nvPr/>
        </p:nvSpPr>
        <p:spPr>
          <a:xfrm>
            <a:off x="4373525" y="1062743"/>
            <a:ext cx="42130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/>
              <a:t>Химические </a:t>
            </a:r>
            <a:r>
              <a:rPr lang="ru-RU" b="1" u="sng" dirty="0" err="1"/>
              <a:t>гемостатики</a:t>
            </a:r>
            <a:r>
              <a:rPr lang="ru-RU" b="1" u="sng" dirty="0"/>
              <a:t> системного действия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8A00FF0-231D-4E58-9B1C-41A680EF0BD3}"/>
              </a:ext>
            </a:extLst>
          </p:cNvPr>
          <p:cNvSpPr/>
          <p:nvPr/>
        </p:nvSpPr>
        <p:spPr>
          <a:xfrm>
            <a:off x="4268993" y="3549403"/>
            <a:ext cx="4286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Окситоцин (при гипотонических маточных кровотечениях) – вызывает сильное сокращение мышц матки и усиливает гемостаз</a:t>
            </a:r>
          </a:p>
        </p:txBody>
      </p:sp>
    </p:spTree>
    <p:extLst>
      <p:ext uri="{BB962C8B-B14F-4D97-AF65-F5344CB8AC3E}">
        <p14:creationId xmlns:p14="http://schemas.microsoft.com/office/powerpoint/2010/main" val="57235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22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Окончательная остановка кровотечений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CFB11C-717A-45D7-BA34-AD2538D2A217}"/>
              </a:ext>
            </a:extLst>
          </p:cNvPr>
          <p:cNvSpPr/>
          <p:nvPr/>
        </p:nvSpPr>
        <p:spPr>
          <a:xfrm>
            <a:off x="364487" y="1163331"/>
            <a:ext cx="528656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b="1" u="sng" dirty="0"/>
              <a:t>Биологический метод </a:t>
            </a:r>
            <a:r>
              <a:rPr lang="ru-RU" dirty="0"/>
              <a:t>– использование биологических препаратов, оказывающих как местное действие в зоне кровотечения, так и общее действие на свертывающую систему крови:</a:t>
            </a:r>
            <a:endParaRPr lang="en-US" dirty="0"/>
          </a:p>
          <a:p>
            <a:pPr algn="just">
              <a:buNone/>
            </a:pPr>
            <a:endParaRPr lang="ru-RU" sz="1000" dirty="0"/>
          </a:p>
          <a:p>
            <a:pPr marL="627063" indent="-266700" algn="just">
              <a:buFont typeface="+mj-lt"/>
              <a:buAutoNum type="arabicPeriod"/>
            </a:pPr>
            <a:r>
              <a:rPr lang="ru-RU" dirty="0"/>
              <a:t>Ткани, богатые тромбокиназой – сальник, мышечная ткань; свежая лошадиная сыворотка (вводится внутривенно слегка подогретой), салфетка, пропитанная кровью.</a:t>
            </a:r>
          </a:p>
          <a:p>
            <a:pPr marL="627063" indent="-266700" algn="just">
              <a:buFont typeface="+mj-lt"/>
              <a:buAutoNum type="arabicPeriod"/>
            </a:pPr>
            <a:r>
              <a:rPr lang="ru-RU" dirty="0"/>
              <a:t>Наличие тромбина, кальция хлорида, желатина – фибриновая, гемостатическая, желатиновая губки.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634FC4-1D12-4293-8F16-9EC80E8E4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766" y="1545337"/>
            <a:ext cx="2863747" cy="221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86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23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547217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Средства влияющие на свертываемость крови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038A43-6E0F-4BB1-A93C-0505960273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9" r="12224"/>
          <a:stretch/>
        </p:blipFill>
        <p:spPr>
          <a:xfrm>
            <a:off x="359530" y="1222729"/>
            <a:ext cx="2892056" cy="28044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F5605C-7AD9-4040-9ACF-51A27956D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712" y="1222732"/>
            <a:ext cx="3442300" cy="275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AA70C1-AD2D-4752-B143-3AB8130901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70" r="16916"/>
          <a:stretch/>
        </p:blipFill>
        <p:spPr>
          <a:xfrm>
            <a:off x="3383929" y="1222729"/>
            <a:ext cx="1835889" cy="282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96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24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 err="1"/>
              <a:t>Коагулопатические</a:t>
            </a:r>
            <a:r>
              <a:rPr lang="ru-RU" sz="3300" dirty="0"/>
              <a:t> кровотечения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7EEFB6-75F6-435E-8213-6683120EC92E}"/>
              </a:ext>
            </a:extLst>
          </p:cNvPr>
          <p:cNvSpPr/>
          <p:nvPr/>
        </p:nvSpPr>
        <p:spPr>
          <a:xfrm>
            <a:off x="355777" y="1310710"/>
            <a:ext cx="471949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/>
              <a:t>Причины </a:t>
            </a:r>
            <a:r>
              <a:rPr lang="ru-RU" sz="2000" b="1" u="sng" dirty="0" err="1"/>
              <a:t>коагулопатических</a:t>
            </a:r>
            <a:r>
              <a:rPr lang="ru-RU" sz="2000" b="1" u="sng" dirty="0"/>
              <a:t> кровотечений:</a:t>
            </a:r>
          </a:p>
          <a:p>
            <a:endParaRPr lang="ru-RU" sz="1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врожденные заболевания крови (болезнь </a:t>
            </a:r>
            <a:r>
              <a:rPr lang="ru-RU" sz="2000" dirty="0" err="1"/>
              <a:t>Виллебранда</a:t>
            </a:r>
            <a:r>
              <a:rPr lang="ru-RU" sz="2000" dirty="0"/>
              <a:t>, гемофилия,  тромбоцитопения)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заболевания печени (цирроз, гепатит)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отравление родентицидами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тромбогеморрагический синдром (ТГС, ДВС)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3DFEC2-2EE8-4D8B-80BB-C7801E02B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740" y="1636201"/>
            <a:ext cx="3828481" cy="214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76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25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 err="1"/>
              <a:t>Коагулопатические</a:t>
            </a:r>
            <a:r>
              <a:rPr lang="ru-RU" sz="3300" dirty="0"/>
              <a:t> кровотечения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7EEFB6-75F6-435E-8213-6683120EC92E}"/>
              </a:ext>
            </a:extLst>
          </p:cNvPr>
          <p:cNvSpPr/>
          <p:nvPr/>
        </p:nvSpPr>
        <p:spPr>
          <a:xfrm>
            <a:off x="329817" y="999669"/>
            <a:ext cx="4435963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/>
              <a:t>Профилактика и контроль </a:t>
            </a:r>
            <a:r>
              <a:rPr lang="ru-RU" sz="2000" b="1" u="sng" dirty="0" err="1"/>
              <a:t>коагулопатических</a:t>
            </a:r>
            <a:r>
              <a:rPr lang="ru-RU" sz="2000" b="1" u="sng" dirty="0"/>
              <a:t> кровотечений:</a:t>
            </a:r>
          </a:p>
          <a:p>
            <a:endParaRPr lang="ru-RU" sz="1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Болезнь </a:t>
            </a:r>
            <a:r>
              <a:rPr lang="ru-RU" sz="2000" dirty="0" err="1"/>
              <a:t>Виллебранда</a:t>
            </a:r>
            <a:r>
              <a:rPr lang="ru-RU" sz="2000" dirty="0"/>
              <a:t> – </a:t>
            </a:r>
            <a:r>
              <a:rPr lang="ru-RU" sz="2000" dirty="0" err="1"/>
              <a:t>десмопрессин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Отравления </a:t>
            </a:r>
            <a:r>
              <a:rPr lang="ru-RU" sz="2000" dirty="0" err="1"/>
              <a:t>родентициами</a:t>
            </a:r>
            <a:r>
              <a:rPr lang="ru-RU" sz="2000" dirty="0"/>
              <a:t> – витамин К1 (</a:t>
            </a:r>
            <a:r>
              <a:rPr lang="ru-RU" sz="2000" dirty="0" err="1"/>
              <a:t>конакион</a:t>
            </a:r>
            <a:r>
              <a:rPr lang="ru-RU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Большинство </a:t>
            </a:r>
            <a:r>
              <a:rPr lang="ru-RU" sz="2000" dirty="0" err="1"/>
              <a:t>коагулопатий</a:t>
            </a:r>
            <a:r>
              <a:rPr lang="ru-RU" sz="2000" dirty="0"/>
              <a:t> – переливание крови и свежей/свежезамороженной плазмы крови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712D28-77EB-4CE2-B80C-C30454EE1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785" y="1290584"/>
            <a:ext cx="3975815" cy="265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90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26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250440" y="284389"/>
            <a:ext cx="8673820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100" dirty="0" err="1"/>
              <a:t>Коагулопатия</a:t>
            </a:r>
            <a:r>
              <a:rPr lang="ru-RU" sz="3100" dirty="0"/>
              <a:t> потребления (ТГС (ДВС) –синдром)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5AC51F-34EC-4E13-8A63-7B85D8C27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78"/>
          <a:stretch/>
        </p:blipFill>
        <p:spPr>
          <a:xfrm>
            <a:off x="5281679" y="1052591"/>
            <a:ext cx="3755995" cy="2834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10B9EA-E6A6-42DF-81DF-2E572E779F86}"/>
              </a:ext>
            </a:extLst>
          </p:cNvPr>
          <p:cNvSpPr txBox="1"/>
          <p:nvPr/>
        </p:nvSpPr>
        <p:spPr>
          <a:xfrm>
            <a:off x="5366349" y="4055075"/>
            <a:ext cx="3473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Инициирующие факторы и основные звенья патогенеза ДВС (ТГС)-синдрома.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E5CA77-67CE-4122-A064-F681C75B8BF0}"/>
              </a:ext>
            </a:extLst>
          </p:cNvPr>
          <p:cNvSpPr/>
          <p:nvPr/>
        </p:nvSpPr>
        <p:spPr>
          <a:xfrm>
            <a:off x="250439" y="1161223"/>
            <a:ext cx="50312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/>
              <a:t>Тромбогеморрагический синдром </a:t>
            </a:r>
            <a:r>
              <a:rPr lang="ru-RU" dirty="0"/>
              <a:t>(ТГС-синдром, Синдром </a:t>
            </a:r>
            <a:r>
              <a:rPr lang="ru-RU" dirty="0" err="1"/>
              <a:t>диссиминированного</a:t>
            </a:r>
            <a:r>
              <a:rPr lang="ru-RU" dirty="0"/>
              <a:t> внутрисосудистого свёртывания крови, ДВС-синдром, </a:t>
            </a:r>
            <a:r>
              <a:rPr lang="ru-RU" dirty="0" err="1"/>
              <a:t>Коагулопатия</a:t>
            </a:r>
            <a:r>
              <a:rPr lang="ru-RU" dirty="0"/>
              <a:t> потребления) – </a:t>
            </a:r>
          </a:p>
          <a:p>
            <a:pPr algn="just"/>
            <a:r>
              <a:rPr lang="ru-RU" dirty="0"/>
              <a:t>это сложное </a:t>
            </a:r>
            <a:r>
              <a:rPr lang="ru-RU" b="1" dirty="0"/>
              <a:t>нарушение гемостаза</a:t>
            </a:r>
            <a:r>
              <a:rPr lang="ru-RU" dirty="0"/>
              <a:t>, при котором </a:t>
            </a:r>
            <a:r>
              <a:rPr lang="ru-RU" u="sng" dirty="0"/>
              <a:t>множественное внутрисосудистое свертывание</a:t>
            </a:r>
            <a:r>
              <a:rPr lang="ru-RU" dirty="0"/>
              <a:t> крови сменяется </a:t>
            </a:r>
          </a:p>
          <a:p>
            <a:pPr algn="just"/>
            <a:r>
              <a:rPr lang="ru-RU" u="sng" dirty="0"/>
              <a:t>нарушением процесса свертывания </a:t>
            </a:r>
            <a:r>
              <a:rPr lang="ru-RU" dirty="0"/>
              <a:t>крови и сочетается с </a:t>
            </a:r>
            <a:r>
              <a:rPr lang="ru-RU" u="sng" dirty="0"/>
              <a:t>множественными кровоизлияниями </a:t>
            </a:r>
            <a:r>
              <a:rPr lang="ru-RU" dirty="0"/>
              <a:t>на фоне повышения проницаемости сосудистой стенки.</a:t>
            </a:r>
          </a:p>
        </p:txBody>
      </p:sp>
    </p:spTree>
    <p:extLst>
      <p:ext uri="{BB962C8B-B14F-4D97-AF65-F5344CB8AC3E}">
        <p14:creationId xmlns:p14="http://schemas.microsoft.com/office/powerpoint/2010/main" val="990401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27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250440" y="284389"/>
            <a:ext cx="8673820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100" dirty="0" err="1"/>
              <a:t>Коагулопатия</a:t>
            </a:r>
            <a:r>
              <a:rPr lang="ru-RU" sz="3100" dirty="0"/>
              <a:t> потребления (ТГС (ДВС) – синдром)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0B9EA-E6A6-42DF-81DF-2E572E779F86}"/>
              </a:ext>
            </a:extLst>
          </p:cNvPr>
          <p:cNvSpPr txBox="1"/>
          <p:nvPr/>
        </p:nvSpPr>
        <p:spPr>
          <a:xfrm>
            <a:off x="5442428" y="3627497"/>
            <a:ext cx="3473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Тромбообразование в кровеносном сосуде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B7AE3B-91E4-4C34-8736-E8D5EF1E0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539" y="1063556"/>
            <a:ext cx="3418588" cy="25639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2052E5-B774-43CF-A569-B6AC531D3475}"/>
              </a:ext>
            </a:extLst>
          </p:cNvPr>
          <p:cNvSpPr txBox="1"/>
          <p:nvPr/>
        </p:nvSpPr>
        <p:spPr>
          <a:xfrm>
            <a:off x="285550" y="962005"/>
            <a:ext cx="534463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Причины ТГС (ДВС) – синдрома: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Хирургическая инфекция (особенно грамм-отрицательная микрофлора).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Злокачественные опухоли (лейкозы, диссеминированные опухоли легких, желудка, простаты).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Тяжелые травмы и хирургические травматические операции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Шок любой этиологии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Акушерская патология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Иммунологический конфликт (системная красная волчанка и т.п.).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Укусы змей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Терминальные состояния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751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28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250440" y="284389"/>
            <a:ext cx="8673820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100" dirty="0" err="1"/>
              <a:t>Коагулопатия</a:t>
            </a:r>
            <a:r>
              <a:rPr lang="ru-RU" sz="3100" dirty="0"/>
              <a:t> потребления (ТГС (ДВС) – синдром)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0B9EA-E6A6-42DF-81DF-2E572E779F86}"/>
              </a:ext>
            </a:extLst>
          </p:cNvPr>
          <p:cNvSpPr txBox="1"/>
          <p:nvPr/>
        </p:nvSpPr>
        <p:spPr>
          <a:xfrm>
            <a:off x="5219864" y="3658490"/>
            <a:ext cx="3153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Тромбообразование в кровеносном сосуде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2052E5-B774-43CF-A569-B6AC531D3475}"/>
              </a:ext>
            </a:extLst>
          </p:cNvPr>
          <p:cNvSpPr txBox="1"/>
          <p:nvPr/>
        </p:nvSpPr>
        <p:spPr>
          <a:xfrm>
            <a:off x="285550" y="962005"/>
            <a:ext cx="493560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Стадии ТГС (ДВС) – синдрома: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Гиперкоагуляция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err="1"/>
              <a:t>Гипокоагуляция</a:t>
            </a:r>
            <a:endParaRPr lang="ru-RU" sz="1600" dirty="0"/>
          </a:p>
          <a:p>
            <a:endParaRPr lang="ru-RU" sz="1600" b="1" u="sng" dirty="0"/>
          </a:p>
          <a:p>
            <a:r>
              <a:rPr lang="ru-RU" sz="1600" b="1" u="sng" dirty="0"/>
              <a:t>Лечение ТГС (ДВС) – синдрома:</a:t>
            </a:r>
          </a:p>
          <a:p>
            <a:r>
              <a:rPr lang="ru-RU" sz="1600" dirty="0"/>
              <a:t>Максимально эффективно только в стадии </a:t>
            </a:r>
            <a:r>
              <a:rPr lang="ru-RU" sz="1600" dirty="0" err="1"/>
              <a:t>гиперкоагуляции</a:t>
            </a:r>
            <a:r>
              <a:rPr lang="ru-RU" sz="16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устранение причины </a:t>
            </a:r>
            <a:r>
              <a:rPr lang="ru-RU" sz="1600" dirty="0" err="1"/>
              <a:t>гиперкоагуляции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улучшение реологии крови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введение </a:t>
            </a:r>
            <a:r>
              <a:rPr lang="ru-RU" sz="1600" dirty="0" err="1"/>
              <a:t>антиагрегантов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восполнение плазменных факторов свертывания крови (свежая или свежезамороженная плазма, тромбоцитарная масса)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34C564-D3E5-484C-B415-7E1E1AFE7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02" y="928796"/>
            <a:ext cx="3598269" cy="269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22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29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Гемотрансфузия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5BB491-0190-46E4-B80B-87907AA43750}"/>
              </a:ext>
            </a:extLst>
          </p:cNvPr>
          <p:cNvSpPr/>
          <p:nvPr/>
        </p:nvSpPr>
        <p:spPr>
          <a:xfrm>
            <a:off x="355778" y="978009"/>
            <a:ext cx="4145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/>
              <a:t>Гемотрансфузия</a:t>
            </a:r>
            <a:r>
              <a:rPr lang="ru-RU" sz="2000" dirty="0"/>
              <a:t> – это переливание больному животному либо цельной крови, либо ее компонентов или белковых препаратов плазмы.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F1415E-411A-45FA-8C8F-3E855734CF37}"/>
              </a:ext>
            </a:extLst>
          </p:cNvPr>
          <p:cNvSpPr txBox="1"/>
          <p:nvPr/>
        </p:nvSpPr>
        <p:spPr>
          <a:xfrm>
            <a:off x="3624885" y="2411468"/>
            <a:ext cx="2198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Показания к гемотрансфузии: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Анемии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Геморрагический шок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Коагулопатии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FD1DF8-B607-4B74-BD7D-A2FE15A3C831}"/>
              </a:ext>
            </a:extLst>
          </p:cNvPr>
          <p:cNvSpPr txBox="1"/>
          <p:nvPr/>
        </p:nvSpPr>
        <p:spPr>
          <a:xfrm>
            <a:off x="5938695" y="1081103"/>
            <a:ext cx="26807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/>
              <a:t>Признаки несовместимости переливаемой крови</a:t>
            </a:r>
            <a:r>
              <a:rPr lang="ru-RU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тахикардия или аритмия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явное беспокойство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одышка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снижение артериального давления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рвота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возникновение болевых ощущений в теле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30A306A-07D1-4B2B-B93C-E0213FBDED41}"/>
              </a:ext>
            </a:extLst>
          </p:cNvPr>
          <p:cNvSpPr/>
          <p:nvPr/>
        </p:nvSpPr>
        <p:spPr>
          <a:xfrm>
            <a:off x="5862085" y="1031960"/>
            <a:ext cx="2757376" cy="275321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BA1C1F1-5FBF-4FD5-AEB9-7E7022BA7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76" y="2398226"/>
            <a:ext cx="2896143" cy="223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1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3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Общие понятия о кровотечении и кровопотере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C58DDD0-7D57-4ECB-8743-45AFBC16D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538" y="1119770"/>
            <a:ext cx="4172683" cy="19926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E936EF-EC33-41C4-8468-902F8250587A}"/>
              </a:ext>
            </a:extLst>
          </p:cNvPr>
          <p:cNvSpPr/>
          <p:nvPr/>
        </p:nvSpPr>
        <p:spPr>
          <a:xfrm>
            <a:off x="355777" y="1034277"/>
            <a:ext cx="39681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/>
              <a:t>Кровотечение</a:t>
            </a:r>
            <a:r>
              <a:rPr lang="ru-RU" sz="2000" dirty="0"/>
              <a:t> (</a:t>
            </a:r>
            <a:r>
              <a:rPr lang="ru-RU" sz="2000" dirty="0" err="1"/>
              <a:t>haemorrhagia</a:t>
            </a:r>
            <a:r>
              <a:rPr lang="ru-RU" sz="2000" dirty="0"/>
              <a:t>, от греч. </a:t>
            </a:r>
            <a:r>
              <a:rPr lang="ru-RU" sz="2000" dirty="0" err="1"/>
              <a:t>haima</a:t>
            </a:r>
            <a:r>
              <a:rPr lang="ru-RU" sz="2000" dirty="0"/>
              <a:t> – кровь и </a:t>
            </a:r>
            <a:r>
              <a:rPr lang="ru-RU" sz="2000" dirty="0" err="1"/>
              <a:t>rhein</a:t>
            </a:r>
            <a:r>
              <a:rPr lang="ru-RU" sz="2000" dirty="0"/>
              <a:t> - течь) – это выхождение крови из органов сердечно-сосудистой системы (полостей сердца и сосудов) при нарушении их целостности.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3DC5485-72A0-4589-9AE5-D46E2BFB39EE}"/>
              </a:ext>
            </a:extLst>
          </p:cNvPr>
          <p:cNvSpPr/>
          <p:nvPr/>
        </p:nvSpPr>
        <p:spPr>
          <a:xfrm>
            <a:off x="355779" y="3226098"/>
            <a:ext cx="84584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/>
              <a:t>Кровопотеря</a:t>
            </a:r>
            <a:r>
              <a:rPr lang="ru-RU" sz="2000" dirty="0"/>
              <a:t> – это патологический процесс, возникающий </a:t>
            </a:r>
            <a:r>
              <a:rPr lang="ru-RU" sz="2000" b="1" dirty="0"/>
              <a:t>вследствие кровотечения</a:t>
            </a:r>
            <a:r>
              <a:rPr lang="ru-RU" sz="2000" dirty="0"/>
              <a:t> и характеризующийся сложным комплексом патологических нарушений и компенсаторных реакций в организме пациента на уменьшение объема циркулирующей крови и гипоксию.</a:t>
            </a:r>
          </a:p>
        </p:txBody>
      </p:sp>
    </p:spTree>
    <p:extLst>
      <p:ext uri="{BB962C8B-B14F-4D97-AF65-F5344CB8AC3E}">
        <p14:creationId xmlns:p14="http://schemas.microsoft.com/office/powerpoint/2010/main" val="501227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30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Гемотрансфузия у собак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3F54600-D584-4180-876F-B3C9613A4A3D}"/>
              </a:ext>
            </a:extLst>
          </p:cNvPr>
          <p:cNvSpPr/>
          <p:nvPr/>
        </p:nvSpPr>
        <p:spPr>
          <a:xfrm>
            <a:off x="355778" y="1041164"/>
            <a:ext cx="421622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Всего у собак выделяют 7 групп крови, каждая из которых определяется по антигенной принадлежности: А, В, С, D, Е, F и G. 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Приблизительно 60-65% собак имеют </a:t>
            </a:r>
            <a:r>
              <a:rPr lang="ru-RU" b="1" dirty="0"/>
              <a:t>фактор А</a:t>
            </a:r>
            <a:r>
              <a:rPr lang="ru-RU" dirty="0"/>
              <a:t>, аналогичный резус-фактору у человека. Повторная гемотрансфузия особи, у которой нет фактора А способна вызвать опасные последствия, гемолиз крови и летальный исход.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4E34A71-1C73-4B02-9552-408726919E1D}"/>
              </a:ext>
            </a:extLst>
          </p:cNvPr>
          <p:cNvSpPr/>
          <p:nvPr/>
        </p:nvSpPr>
        <p:spPr>
          <a:xfrm>
            <a:off x="5245394" y="1041164"/>
            <a:ext cx="333862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Первое переливание </a:t>
            </a:r>
            <a:r>
              <a:rPr lang="ru-RU" sz="1600" dirty="0"/>
              <a:t>крови, как правило, </a:t>
            </a:r>
            <a:r>
              <a:rPr lang="ru-RU" sz="1600" b="1" dirty="0"/>
              <a:t>не вызывает тяжелых осложнений </a:t>
            </a:r>
            <a:r>
              <a:rPr lang="ru-RU" sz="1600" dirty="0"/>
              <a:t>из-за слабо выраженных антигенных свойств факторов В-G. Однако в некоторых случаях могут наблюдаться </a:t>
            </a:r>
            <a:r>
              <a:rPr lang="ru-RU" sz="1600" b="1" u="sng" dirty="0"/>
              <a:t>аллергические реакции </a:t>
            </a:r>
            <a:r>
              <a:rPr lang="ru-RU" sz="1600" dirty="0"/>
              <a:t>в виде крапивницы, зуда и т.п., которые могут развиться сразу (ранняя реакция) и спустя несколько дней (поздняя реакция). </a:t>
            </a:r>
          </a:p>
          <a:p>
            <a:pPr algn="just"/>
            <a:r>
              <a:rPr lang="ru-RU" sz="1600" dirty="0"/>
              <a:t>Поэтому необходима </a:t>
            </a:r>
            <a:r>
              <a:rPr lang="ru-RU" sz="1600" b="1" u="sng" dirty="0"/>
              <a:t>проба на индивидуальную совместимость.</a:t>
            </a:r>
          </a:p>
        </p:txBody>
      </p:sp>
    </p:spTree>
    <p:extLst>
      <p:ext uri="{BB962C8B-B14F-4D97-AF65-F5344CB8AC3E}">
        <p14:creationId xmlns:p14="http://schemas.microsoft.com/office/powerpoint/2010/main" val="1183687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31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/>
              <a:t>Проба крови на индивидуальную совместимость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64A6E3-2DAE-4F53-8C00-4FCFFFD8EA04}"/>
              </a:ext>
            </a:extLst>
          </p:cNvPr>
          <p:cNvSpPr/>
          <p:nvPr/>
        </p:nvSpPr>
        <p:spPr>
          <a:xfrm>
            <a:off x="355778" y="930777"/>
            <a:ext cx="339397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 1 мл сыворотки </a:t>
            </a:r>
            <a:r>
              <a:rPr lang="ru-RU" b="1" dirty="0"/>
              <a:t>реципиента</a:t>
            </a:r>
            <a:r>
              <a:rPr lang="ru-RU" dirty="0"/>
              <a:t> </a:t>
            </a:r>
          </a:p>
          <a:p>
            <a:pPr algn="just"/>
            <a:r>
              <a:rPr lang="ru-RU" dirty="0"/>
              <a:t>добавить 0,1 мл </a:t>
            </a:r>
            <a:r>
              <a:rPr lang="ru-RU" b="1" dirty="0"/>
              <a:t>эритроцитов донора</a:t>
            </a:r>
            <a:r>
              <a:rPr lang="ru-RU" dirty="0"/>
              <a:t>. Реакция производится на стекле при температуре 22-25</a:t>
            </a:r>
            <a:r>
              <a:rPr lang="ru-RU" dirty="0">
                <a:sym typeface="Symbol" panose="05050102010706020507" pitchFamily="18" charset="2"/>
              </a:rPr>
              <a:t></a:t>
            </a:r>
            <a:r>
              <a:rPr lang="ru-RU" dirty="0"/>
              <a:t>С. </a:t>
            </a:r>
          </a:p>
          <a:p>
            <a:pPr algn="just"/>
            <a:r>
              <a:rPr lang="ru-RU" dirty="0"/>
              <a:t>Учет осуществляют через 5 минут. При отсутствии агглютинации можно приступать к </a:t>
            </a:r>
            <a:r>
              <a:rPr lang="ru-RU" b="1" u="sng" dirty="0"/>
              <a:t>биологической пробе </a:t>
            </a:r>
            <a:r>
              <a:rPr lang="ru-RU" dirty="0"/>
              <a:t>на индивидуальную совместимость.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A9BBDB6-1B31-4C12-89DA-0DD8EF0B3D5D}"/>
              </a:ext>
            </a:extLst>
          </p:cNvPr>
          <p:cNvSpPr/>
          <p:nvPr/>
        </p:nvSpPr>
        <p:spPr>
          <a:xfrm>
            <a:off x="3927963" y="930777"/>
            <a:ext cx="48602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Биологическая проба на индивидуальную совместимость проводится путем струйного переливания 10-15 мл крови в течение 3 минут крупным породам собак и 3-5 мл – мелким. 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9E8AD1-80AF-4D68-88E7-4DC683098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387" y="2124102"/>
            <a:ext cx="4938218" cy="292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723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32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Гемотрансфузия кошкам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5163B4-2149-4F79-8C54-CAC88E2B4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526" y="930826"/>
            <a:ext cx="5803438" cy="229784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FEAD104-6743-4DE0-8964-E69C4BBB03E8}"/>
              </a:ext>
            </a:extLst>
          </p:cNvPr>
          <p:cNvSpPr/>
          <p:nvPr/>
        </p:nvSpPr>
        <p:spPr>
          <a:xfrm>
            <a:off x="329817" y="1013363"/>
            <a:ext cx="271818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Наиболее предпочтительной является </a:t>
            </a:r>
            <a:r>
              <a:rPr lang="ru-RU" sz="1600" b="1" dirty="0"/>
              <a:t>свежая донорская кровь. </a:t>
            </a:r>
          </a:p>
          <a:p>
            <a:pPr algn="just"/>
            <a:r>
              <a:rPr lang="ru-RU" sz="1600" dirty="0"/>
              <a:t>Приготовленная заранее кровь уже по истечении 10 дней имеет кислую реакцию (рН до 6,0) и содержит высокую концентрацию калия (до 8 ммоль/л), что, может привести к нарушению ритма сердца или даже его полной остановке.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2FFF2C-B272-43AE-8E9F-216FC2CA8470}"/>
              </a:ext>
            </a:extLst>
          </p:cNvPr>
          <p:cNvSpPr/>
          <p:nvPr/>
        </p:nvSpPr>
        <p:spPr>
          <a:xfrm>
            <a:off x="3216270" y="3353987"/>
            <a:ext cx="5571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/>
              <a:t>Холодная кровь провоцирует гипотермию миокарда, спазм периферических сосудов и ацидоз, поэтому если для переливания берется заранее заготовленная кровь, ее необходимо подогреть до +37°С на водяной бане.</a:t>
            </a:r>
          </a:p>
        </p:txBody>
      </p:sp>
    </p:spTree>
    <p:extLst>
      <p:ext uri="{BB962C8B-B14F-4D97-AF65-F5344CB8AC3E}">
        <p14:creationId xmlns:p14="http://schemas.microsoft.com/office/powerpoint/2010/main" val="2917303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33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Остановка кровотечений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026D906-9D11-466A-91AF-4CA14B279DCF}"/>
              </a:ext>
            </a:extLst>
          </p:cNvPr>
          <p:cNvSpPr/>
          <p:nvPr/>
        </p:nvSpPr>
        <p:spPr>
          <a:xfrm>
            <a:off x="366492" y="1088250"/>
            <a:ext cx="55664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/>
              <a:t>Эритромасса</a:t>
            </a:r>
            <a:r>
              <a:rPr lang="ru-RU" sz="1600" dirty="0"/>
              <a:t> применяется: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для пополнения запаса эритроцитов (при состояниях хронической анемии)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в ситуациях избыточной </a:t>
            </a:r>
            <a:r>
              <a:rPr lang="ru-RU" sz="1600" dirty="0" err="1"/>
              <a:t>гемодилюции</a:t>
            </a: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в комбинации с кристаллоидами для лечения острой кровопотери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4F894D5-9516-4EF8-8759-94E7F20F91EF}"/>
              </a:ext>
            </a:extLst>
          </p:cNvPr>
          <p:cNvSpPr/>
          <p:nvPr/>
        </p:nvSpPr>
        <p:spPr>
          <a:xfrm>
            <a:off x="3437861" y="2825992"/>
            <a:ext cx="5199402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1350" b="1" dirty="0"/>
              <a:t>Плазма</a:t>
            </a:r>
            <a:r>
              <a:rPr lang="ru-RU" sz="1350" dirty="0"/>
              <a:t> необходима для восстановления факторов свертывания, в том числе и нестойких компонентов. Материал хранится при температуре -40°С в течение 1 года при сохранении активности факторов свертывания. </a:t>
            </a:r>
          </a:p>
          <a:p>
            <a:pPr algn="just" fontAlgn="base"/>
            <a:r>
              <a:rPr lang="ru-RU" sz="1350" dirty="0"/>
              <a:t>Перед процедурой переливания ее необходимо нагреть в условиях температурного режима +30-37°С, а затем как можно скорее ввести в организм животного.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7CFDD4-4CD7-4E69-A371-C9EB4E23C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185" y="1020134"/>
            <a:ext cx="2565552" cy="170589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135DD5-9662-416F-B5B2-31AC076A8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73" y="2806946"/>
            <a:ext cx="2563404" cy="169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87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4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Кровопотеря. Классификация</a:t>
            </a: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E359C6D5-3263-4C89-AC04-91B7D494606E}"/>
              </a:ext>
            </a:extLst>
          </p:cNvPr>
          <p:cNvSpPr txBox="1">
            <a:spLocks/>
          </p:cNvSpPr>
          <p:nvPr/>
        </p:nvSpPr>
        <p:spPr>
          <a:xfrm>
            <a:off x="5214451" y="2913616"/>
            <a:ext cx="3817296" cy="160080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 быстроте развития </a:t>
            </a:r>
            <a:r>
              <a:rPr lang="ru-RU" sz="2000" b="1" u="sng" dirty="0"/>
              <a:t>симптомов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800100" marR="0" lvl="1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/>
              <a:t>острая</a:t>
            </a:r>
          </a:p>
          <a:p>
            <a:pPr marL="800100" marR="0" lvl="1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/>
              <a:t>подострая</a:t>
            </a:r>
          </a:p>
          <a:p>
            <a:pPr marL="800100" marR="0" lvl="1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/>
              <a:t>хроническая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C32E7B1-9E9E-4C4D-A34F-20469260BEED}"/>
              </a:ext>
            </a:extLst>
          </p:cNvPr>
          <p:cNvSpPr/>
          <p:nvPr/>
        </p:nvSpPr>
        <p:spPr>
          <a:xfrm>
            <a:off x="558821" y="2710534"/>
            <a:ext cx="40661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/>
              <a:t>По объему потерянной крови: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малая – до 5-10% ОЦК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средняя – от 10 до 20% ОЦК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большая – от 21 до 40% ОЦК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массивная – от 41 до 70% ОЦК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смертельная – более 70% ОЦК</a:t>
            </a:r>
          </a:p>
        </p:txBody>
      </p:sp>
      <p:sp>
        <p:nvSpPr>
          <p:cNvPr id="17" name="Содержимое 2">
            <a:extLst>
              <a:ext uri="{FF2B5EF4-FFF2-40B4-BE49-F238E27FC236}">
                <a16:creationId xmlns:a16="http://schemas.microsoft.com/office/drawing/2014/main" id="{46500CEC-9938-494C-8197-F61A982C4435}"/>
              </a:ext>
            </a:extLst>
          </p:cNvPr>
          <p:cNvSpPr txBox="1">
            <a:spLocks/>
          </p:cNvSpPr>
          <p:nvPr/>
        </p:nvSpPr>
        <p:spPr>
          <a:xfrm>
            <a:off x="329817" y="996270"/>
            <a:ext cx="4418232" cy="1855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200" b="1" u="sng" dirty="0">
                <a:solidFill>
                  <a:schemeClr val="tx1"/>
                </a:solidFill>
              </a:rPr>
              <a:t>По степени тяжести: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легкая – дефицит ОЦК 10-20%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средняя – дефицит ОЦК 21-30%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тяжелая – дефицит 31-40%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tx1"/>
                </a:solidFill>
              </a:rPr>
              <a:t>крайне тяжелая – дефицит ОЦК более 40%</a:t>
            </a:r>
          </a:p>
          <a:p>
            <a:pPr algn="l"/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EB1CEF0-63F0-448B-AD92-C792D085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609" y="957424"/>
            <a:ext cx="2829274" cy="18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5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5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Клиническая картина острой кровопотери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F938A9-5C15-415F-8C23-AA8DFD389842}"/>
              </a:ext>
            </a:extLst>
          </p:cNvPr>
          <p:cNvSpPr txBox="1"/>
          <p:nvPr/>
        </p:nvSpPr>
        <p:spPr>
          <a:xfrm>
            <a:off x="355778" y="815238"/>
            <a:ext cx="69847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/>
              <a:t>Клинические симптомы общей острой кровопотери: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бледность слизистых оболочек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учащенный слабый нитевидный пульс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снижение АД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Снижение содержания </a:t>
            </a:r>
            <a:r>
              <a:rPr lang="en-US" dirty="0"/>
              <a:t>Hb </a:t>
            </a:r>
            <a:r>
              <a:rPr lang="ru-RU" dirty="0"/>
              <a:t>и эритроцитов в крови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снижение температуры тела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мышечная дрожь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жажда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одышка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отказ от еды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потеря сознания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расширение зрачков</a:t>
            </a:r>
          </a:p>
          <a:p>
            <a:endParaRPr lang="ru-RU" sz="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19D391-E5F1-43B1-BEC0-C7154C8A11C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2358" y="2252812"/>
            <a:ext cx="5128191" cy="215211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C231C5-4B4B-4A1B-B74C-511F25E65E2D}"/>
              </a:ext>
            </a:extLst>
          </p:cNvPr>
          <p:cNvSpPr/>
          <p:nvPr/>
        </p:nvSpPr>
        <p:spPr>
          <a:xfrm>
            <a:off x="5306250" y="1122476"/>
            <a:ext cx="3481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/>
              <a:t>Смерть возможна уже при потере 50-60% крови!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418311E-F900-4354-8EBF-456A200D4D38}"/>
              </a:ext>
            </a:extLst>
          </p:cNvPr>
          <p:cNvSpPr/>
          <p:nvPr/>
        </p:nvSpPr>
        <p:spPr>
          <a:xfrm>
            <a:off x="5514753" y="1191244"/>
            <a:ext cx="3111796" cy="593434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379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6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Профилактика и лечение кровопотери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BAA39-138A-4999-BED1-3F2D9AC92D85}"/>
              </a:ext>
            </a:extLst>
          </p:cNvPr>
          <p:cNvSpPr txBox="1"/>
          <p:nvPr/>
        </p:nvSpPr>
        <p:spPr>
          <a:xfrm>
            <a:off x="524698" y="1110285"/>
            <a:ext cx="5011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Срочная остановка кровотечения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Восстановление объёма циркулирующей крови: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ru-RU" dirty="0"/>
              <a:t>Инфузии кристаллоидов (изотонических и гипертонических до нормализации АД – доза до 100 мл/кг массы)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ru-RU" dirty="0"/>
              <a:t>Инфузии коллоидов (до 10-20 мл/кг массы)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ru-RU" dirty="0"/>
              <a:t>Переливание крови или её компонентов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Контроль состояния нервной системы (профилактика шока и коллапса – тонус сосудов)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20DC0E-9894-4104-913C-A47F22BC2270}"/>
              </a:ext>
            </a:extLst>
          </p:cNvPr>
          <p:cNvSpPr/>
          <p:nvPr/>
        </p:nvSpPr>
        <p:spPr>
          <a:xfrm>
            <a:off x="5902251" y="1255180"/>
            <a:ext cx="2646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Гематокрит менее 25%                           переливание крови!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65EAC12-3BA9-4688-BEB1-E42D852A83BC}"/>
              </a:ext>
            </a:extLst>
          </p:cNvPr>
          <p:cNvSpPr/>
          <p:nvPr/>
        </p:nvSpPr>
        <p:spPr>
          <a:xfrm>
            <a:off x="6019840" y="1197935"/>
            <a:ext cx="2411146" cy="800968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C37AC1-1842-497A-BCFC-D8B1D3833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837" y="2268900"/>
            <a:ext cx="3049384" cy="18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8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7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/>
              <a:t>Классификация кровотечений</a:t>
            </a:r>
            <a:endParaRPr lang="ru-RU" sz="33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DB9DAC-ED4F-4FD3-8FE4-67901E359671}"/>
              </a:ext>
            </a:extLst>
          </p:cNvPr>
          <p:cNvSpPr/>
          <p:nvPr/>
        </p:nvSpPr>
        <p:spPr>
          <a:xfrm>
            <a:off x="374701" y="1090685"/>
            <a:ext cx="4572983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В зависимости от </a:t>
            </a:r>
            <a:r>
              <a:rPr lang="ru-RU" sz="1900" b="1" u="sng" dirty="0"/>
              <a:t>механизма</a:t>
            </a:r>
            <a:r>
              <a:rPr lang="ru-RU" sz="1900" dirty="0"/>
              <a:t>, способствующего </a:t>
            </a:r>
            <a:r>
              <a:rPr lang="ru-RU" sz="1900" b="1" u="sng" dirty="0"/>
              <a:t>выходу крови </a:t>
            </a:r>
            <a:r>
              <a:rPr lang="ru-RU" sz="1900" dirty="0"/>
              <a:t>за пределы сосудистой стенки: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от разрыва и разреза сосуда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от разъедания (эрозии) стенки сосуда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от просачивания крови через стенку сосуда</a:t>
            </a:r>
            <a:endParaRPr lang="en-US" sz="19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74058E5-3EF4-4FAB-842A-EA1A5B933CC3}"/>
              </a:ext>
            </a:extLst>
          </p:cNvPr>
          <p:cNvSpPr/>
          <p:nvPr/>
        </p:nvSpPr>
        <p:spPr>
          <a:xfrm>
            <a:off x="4892557" y="1099886"/>
            <a:ext cx="329254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В зависимости от </a:t>
            </a:r>
            <a:r>
              <a:rPr lang="ru-RU" sz="1900" b="1" u="sng" dirty="0"/>
              <a:t>источника</a:t>
            </a:r>
            <a:r>
              <a:rPr lang="ru-RU" sz="19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артериальные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венозные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капиллярные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паренхиматозное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C84C6DB-03CB-40EB-8F9C-AAEE21B91B25}"/>
              </a:ext>
            </a:extLst>
          </p:cNvPr>
          <p:cNvSpPr/>
          <p:nvPr/>
        </p:nvSpPr>
        <p:spPr>
          <a:xfrm>
            <a:off x="1021540" y="3259178"/>
            <a:ext cx="419277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В зависимости от </a:t>
            </a:r>
            <a:r>
              <a:rPr lang="ru-RU" sz="1900" b="1" u="sng" dirty="0"/>
              <a:t>скорости нарастания </a:t>
            </a:r>
            <a:r>
              <a:rPr lang="ru-RU" sz="1900" dirty="0"/>
              <a:t>клинических </a:t>
            </a:r>
            <a:r>
              <a:rPr lang="ru-RU" sz="1900" b="1" u="sng" dirty="0"/>
              <a:t>признаков</a:t>
            </a:r>
            <a:r>
              <a:rPr lang="ru-RU" sz="19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острое;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хроническое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E3B97-B98A-4ABA-920C-E93FC064EF62}"/>
              </a:ext>
            </a:extLst>
          </p:cNvPr>
          <p:cNvSpPr txBox="1"/>
          <p:nvPr/>
        </p:nvSpPr>
        <p:spPr>
          <a:xfrm>
            <a:off x="5472443" y="2780399"/>
            <a:ext cx="331577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/>
              <a:t>В зависимости от </a:t>
            </a:r>
            <a:r>
              <a:rPr lang="ru-RU" sz="1900" b="1" u="sng" dirty="0"/>
              <a:t>времени возникновения</a:t>
            </a:r>
            <a:r>
              <a:rPr lang="ru-RU" sz="1900" dirty="0"/>
              <a:t> по отношению к травме сосуда: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первичное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вторичное</a:t>
            </a:r>
          </a:p>
        </p:txBody>
      </p:sp>
    </p:spTree>
    <p:extLst>
      <p:ext uri="{BB962C8B-B14F-4D97-AF65-F5344CB8AC3E}">
        <p14:creationId xmlns:p14="http://schemas.microsoft.com/office/powerpoint/2010/main" val="3240811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8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Классификация кровотечений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A14318-5CD8-4CCA-B5E3-804A8DDB9533}"/>
              </a:ext>
            </a:extLst>
          </p:cNvPr>
          <p:cNvSpPr/>
          <p:nvPr/>
        </p:nvSpPr>
        <p:spPr>
          <a:xfrm>
            <a:off x="329816" y="1050689"/>
            <a:ext cx="5922127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В зависимости от </a:t>
            </a:r>
            <a:r>
              <a:rPr lang="ru-RU" sz="1900" b="1" u="sng" dirty="0"/>
              <a:t>места</a:t>
            </a:r>
            <a:r>
              <a:rPr lang="ru-RU" sz="1900" dirty="0"/>
              <a:t>, </a:t>
            </a:r>
            <a:r>
              <a:rPr lang="ru-RU" sz="1900" b="1" u="sng" dirty="0"/>
              <a:t>куда</a:t>
            </a:r>
            <a:r>
              <a:rPr lang="ru-RU" sz="1900" dirty="0"/>
              <a:t> изливается </a:t>
            </a:r>
            <a:r>
              <a:rPr lang="ru-RU" sz="1900" b="1" u="sng" dirty="0"/>
              <a:t>кровь</a:t>
            </a:r>
            <a:r>
              <a:rPr lang="ru-RU" sz="19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/>
              <a:t>внутритканевое</a:t>
            </a:r>
            <a:r>
              <a:rPr lang="ru-RU" sz="1900" dirty="0"/>
              <a:t> – пропитывание изливающейся  кровью тканей, окружающих поврежденный сосуд, и образование петехий, кровоподтеков, гематом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/>
              <a:t>наружное</a:t>
            </a:r>
            <a:r>
              <a:rPr lang="ru-RU" sz="1900" dirty="0"/>
              <a:t> – истечение крови во внешнюю среду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/>
              <a:t>внутреннее</a:t>
            </a:r>
            <a:r>
              <a:rPr lang="ru-RU" sz="1900" dirty="0"/>
              <a:t> – истечение крови в какую-либо полость организма (открытое и закрытое)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AA5AC1-EE06-45B9-A240-85F9E0B9C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46" y="1050689"/>
            <a:ext cx="2425554" cy="15646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0535B7-4B3D-4301-9BC2-E2F9CA1AC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250" y="2719205"/>
            <a:ext cx="2425553" cy="1635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B528FD-136E-441B-B681-9D41679A09EE}"/>
              </a:ext>
            </a:extLst>
          </p:cNvPr>
          <p:cNvSpPr txBox="1"/>
          <p:nvPr/>
        </p:nvSpPr>
        <p:spPr>
          <a:xfrm>
            <a:off x="6216469" y="4504698"/>
            <a:ext cx="263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Внутритканевое послеоперационное кровотечение</a:t>
            </a:r>
            <a:r>
              <a:rPr lang="ru-RU" sz="1000" dirty="0"/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FC92DF-2A71-4ABD-9230-AE366DF72E0A}"/>
              </a:ext>
            </a:extLst>
          </p:cNvPr>
          <p:cNvSpPr txBox="1"/>
          <p:nvPr/>
        </p:nvSpPr>
        <p:spPr>
          <a:xfrm>
            <a:off x="352692" y="3144973"/>
            <a:ext cx="57690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/>
              <a:t>В зависимости от </a:t>
            </a:r>
            <a:r>
              <a:rPr lang="ru-RU" sz="1900" b="1" u="sng" dirty="0"/>
              <a:t>времени проявления признаков </a:t>
            </a:r>
            <a:r>
              <a:rPr lang="ru-RU" sz="1900" dirty="0"/>
              <a:t>кровотечения относительно </a:t>
            </a:r>
            <a:r>
              <a:rPr lang="ru-RU" sz="1900" b="1" u="sng" dirty="0"/>
              <a:t>момента травмы</a:t>
            </a:r>
            <a:r>
              <a:rPr lang="ru-RU" sz="19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раннее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/>
              <a:t>позднее</a:t>
            </a:r>
          </a:p>
        </p:txBody>
      </p:sp>
    </p:spTree>
    <p:extLst>
      <p:ext uri="{BB962C8B-B14F-4D97-AF65-F5344CB8AC3E}">
        <p14:creationId xmlns:p14="http://schemas.microsoft.com/office/powerpoint/2010/main" val="66769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9817" y="4504698"/>
            <a:ext cx="253010" cy="273844"/>
          </a:xfrm>
        </p:spPr>
        <p:txBody>
          <a:bodyPr/>
          <a:lstStyle/>
          <a:p>
            <a:pPr algn="ctr"/>
            <a:fld id="{897B1AD0-CEE0-234F-8740-2B05DEBC40E6}" type="slidenum">
              <a:rPr lang="en-US" smtClean="0">
                <a:solidFill>
                  <a:srgbClr val="008000"/>
                </a:solidFill>
                <a:latin typeface="Trebuchet MS"/>
                <a:cs typeface="Trebuchet MS"/>
              </a:rPr>
              <a:pPr algn="ctr"/>
              <a:t>9</a:t>
            </a:fld>
            <a:endParaRPr lang="en-US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2673" y="4663175"/>
            <a:ext cx="544251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62673" y="4712328"/>
            <a:ext cx="5442512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80576" y="4712328"/>
            <a:ext cx="331015" cy="0"/>
          </a:xfrm>
          <a:prstGeom prst="line">
            <a:avLst/>
          </a:prstGeom>
          <a:ln w="381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-80576" y="4662788"/>
            <a:ext cx="331015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673" y="4647303"/>
            <a:ext cx="5442512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80576" y="4646916"/>
            <a:ext cx="331015" cy="0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1">
            <a:extLst>
              <a:ext uri="{FF2B5EF4-FFF2-40B4-BE49-F238E27FC236}">
                <a16:creationId xmlns:a16="http://schemas.microsoft.com/office/drawing/2014/main" id="{302172D2-2FCA-46DF-8451-B7B148F1164B}"/>
              </a:ext>
            </a:extLst>
          </p:cNvPr>
          <p:cNvSpPr/>
          <p:nvPr/>
        </p:nvSpPr>
        <p:spPr>
          <a:xfrm>
            <a:off x="355778" y="284389"/>
            <a:ext cx="8432443" cy="5308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300" dirty="0"/>
              <a:t>Классификация внутренних кровотечений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D6E5D8-D95E-4740-9A32-8C3CF4920555}"/>
              </a:ext>
            </a:extLst>
          </p:cNvPr>
          <p:cNvSpPr/>
          <p:nvPr/>
        </p:nvSpPr>
        <p:spPr>
          <a:xfrm>
            <a:off x="456322" y="1176113"/>
            <a:ext cx="411567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/>
              <a:t>Открытое</a:t>
            </a:r>
            <a:r>
              <a:rPr lang="ru-RU" dirty="0"/>
              <a:t> – если полость имеет прямую связь с окружающей средой, и кровь из полости изливается наружу: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носовое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желудочное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легочное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из мочевых путей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/>
              <a:t>маточное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F7BF35-4AF2-4735-AB16-EC1AB14C0995}"/>
              </a:ext>
            </a:extLst>
          </p:cNvPr>
          <p:cNvSpPr/>
          <p:nvPr/>
        </p:nvSpPr>
        <p:spPr>
          <a:xfrm>
            <a:off x="4571999" y="1176113"/>
            <a:ext cx="42162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/>
              <a:t>Закрытое</a:t>
            </a:r>
            <a:r>
              <a:rPr lang="ru-RU" dirty="0"/>
              <a:t> – если полость замкнута и не имеет связи с окружающей средой, а излившаяся кровь остается в полости: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ru-RU" dirty="0"/>
              <a:t>в брюшную полость;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ru-RU" dirty="0"/>
              <a:t>в плевральную полость;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ru-RU" dirty="0"/>
              <a:t>в полость сустава;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</a:pPr>
            <a:r>
              <a:rPr lang="ru-RU" dirty="0"/>
              <a:t>в сердечную сорочку.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32D7BC-1315-4264-8E57-5FFB9227F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533" y="2191273"/>
            <a:ext cx="2931325" cy="219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81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3327</TotalTime>
  <Words>1995</Words>
  <Application>Microsoft Office PowerPoint</Application>
  <PresentationFormat>Экран (16:9)</PresentationFormat>
  <Paragraphs>352</Paragraphs>
  <Slides>33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Trebuchet MS</vt:lpstr>
      <vt:lpstr>Wingdings</vt:lpstr>
      <vt:lpstr>Wingdings 2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В ДВЕ И БОЛЕЕ СТРОК</dc:title>
  <dc:creator>Непомнящий Евгений</dc:creator>
  <cp:lastModifiedBy>Hendrickson</cp:lastModifiedBy>
  <cp:revision>56</cp:revision>
  <dcterms:created xsi:type="dcterms:W3CDTF">2017-01-25T11:18:17Z</dcterms:created>
  <dcterms:modified xsi:type="dcterms:W3CDTF">2022-01-23T15:37:02Z</dcterms:modified>
</cp:coreProperties>
</file>